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342" r:id="rId3"/>
    <p:sldId id="2272" r:id="rId5"/>
    <p:sldId id="2318" r:id="rId6"/>
    <p:sldId id="2334" r:id="rId7"/>
    <p:sldId id="2205" r:id="rId8"/>
    <p:sldId id="2206" r:id="rId9"/>
    <p:sldId id="2401" r:id="rId10"/>
    <p:sldId id="2399" r:id="rId11"/>
    <p:sldId id="2400" r:id="rId12"/>
    <p:sldId id="2216" r:id="rId13"/>
    <p:sldId id="2215" r:id="rId14"/>
    <p:sldId id="2398" r:id="rId15"/>
    <p:sldId id="2208" r:id="rId16"/>
    <p:sldId id="2397" r:id="rId17"/>
    <p:sldId id="628" r:id="rId18"/>
  </p:sldIdLst>
  <p:sldSz cx="12192000" cy="6858000"/>
  <p:notesSz cx="61722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DF5327"/>
    <a:srgbClr val="626367"/>
    <a:srgbClr val="001A4A"/>
    <a:srgbClr val="F5F4F0"/>
    <a:srgbClr val="000000"/>
    <a:srgbClr val="EF993C"/>
    <a:srgbClr val="510303"/>
    <a:srgbClr val="780C0A"/>
    <a:srgbClr val="FBFBFB"/>
    <a:srgbClr val="001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5" autoAdjust="0"/>
    <p:restoredTop sz="71944" autoAdjust="0"/>
  </p:normalViewPr>
  <p:slideViewPr>
    <p:cSldViewPr>
      <p:cViewPr>
        <p:scale>
          <a:sx n="72" d="100"/>
          <a:sy n="72" d="100"/>
        </p:scale>
        <p:origin x="1704" y="304"/>
      </p:cViewPr>
      <p:guideLst>
        <p:guide orient="horz" pos="1860"/>
        <p:guide pos="3799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7074"/>
    </p:cViewPr>
  </p:sorterViewPr>
  <p:notesViewPr>
    <p:cSldViewPr>
      <p:cViewPr varScale="1">
        <p:scale>
          <a:sx n="63" d="100"/>
          <a:sy n="63" d="100"/>
        </p:scale>
        <p:origin x="23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67462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496152" y="0"/>
            <a:ext cx="267462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17220" y="4343400"/>
            <a:ext cx="493776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67462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496152" y="8685213"/>
            <a:ext cx="267462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0970EB08-89C7-4857-A764-91623B1A6E1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70EB08-89C7-4857-A764-91623B1A6E1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tif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tif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c6632b0029c80cfe27c13ba452514c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27940"/>
            <a:ext cx="10240010" cy="6821805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29108" y="2074545"/>
            <a:ext cx="5274945" cy="2308860"/>
          </a:xfrm>
          <a:noFill/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/>
          <a:lstStyle>
            <a:lvl1pPr algn="ctr">
              <a:lnSpc>
                <a:spcPct val="110000"/>
              </a:lnSpc>
              <a:defRPr sz="4000" b="1" i="0" cap="none" spc="0">
                <a:ln w="22225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/>
                <a:latin typeface="逐浪古藉大字库" panose="03000509000000000000" charset="-122"/>
                <a:ea typeface="逐浪古藉大字库" panose="03000509000000000000" charset="-122"/>
                <a:cs typeface="思源宋体 CN" panose="02020400000000000000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ru-RU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biLevel thresh="75000"/>
            <a:lum bright="96000"/>
          </a:blip>
          <a:stretch>
            <a:fillRect/>
          </a:stretch>
        </p:blipFill>
        <p:spPr>
          <a:xfrm>
            <a:off x="8026767" y="6147644"/>
            <a:ext cx="2879626" cy="43265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9497060" y="134620"/>
            <a:ext cx="2694305" cy="642620"/>
            <a:chOff x="14939" y="204"/>
            <a:chExt cx="4243" cy="1012"/>
          </a:xfrm>
        </p:grpSpPr>
        <p:sp>
          <p:nvSpPr>
            <p:cNvPr id="9" name="椭圆 8"/>
            <p:cNvSpPr/>
            <p:nvPr userDrawn="1"/>
          </p:nvSpPr>
          <p:spPr>
            <a:xfrm>
              <a:off x="14939" y="204"/>
              <a:ext cx="1012" cy="10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4">
              <a:grayscl/>
              <a:lum bright="36000" contrast="-30000"/>
            </a:blip>
            <a:stretch>
              <a:fillRect/>
            </a:stretch>
          </p:blipFill>
          <p:spPr>
            <a:xfrm>
              <a:off x="15440" y="204"/>
              <a:ext cx="3742" cy="1012"/>
            </a:xfrm>
            <a:prstGeom prst="rect">
              <a:avLst/>
            </a:prstGeom>
          </p:spPr>
        </p:pic>
      </p:grpSp>
      <p:pic>
        <p:nvPicPr>
          <p:cNvPr id="2" name="图片 1" descr="人工智能导论-汉仪"/>
          <p:cNvPicPr>
            <a:picLocks noChangeAspect="1"/>
          </p:cNvPicPr>
          <p:nvPr userDrawn="1"/>
        </p:nvPicPr>
        <p:blipFill>
          <a:blip r:embed="rId5">
            <a:lum bright="84000" contrast="6000"/>
          </a:blip>
          <a:stretch>
            <a:fillRect/>
          </a:stretch>
        </p:blipFill>
        <p:spPr>
          <a:xfrm>
            <a:off x="7902893" y="1294130"/>
            <a:ext cx="3127375" cy="646430"/>
          </a:xfrm>
          <a:prstGeom prst="rect">
            <a:avLst/>
          </a:prstGeom>
        </p:spPr>
      </p:pic>
      <p:pic>
        <p:nvPicPr>
          <p:cNvPr id="12" name="图片 11" descr="gaofei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40955" y="4199890"/>
            <a:ext cx="3651250" cy="1390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solidFill>
          <a:srgbClr val="001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29108" y="2289810"/>
            <a:ext cx="5274945" cy="2308860"/>
          </a:xfrm>
          <a:noFill/>
          <a:ln>
            <a:noFill/>
          </a:ln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/>
          <a:lstStyle>
            <a:lvl1pPr algn="ctr">
              <a:lnSpc>
                <a:spcPct val="110000"/>
              </a:lnSpc>
              <a:defRPr sz="4000" b="1" i="0" cap="none" spc="0">
                <a:ln w="22225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/>
                <a:latin typeface="逐浪古藉大字库" panose="03000509000000000000" charset="-122"/>
                <a:ea typeface="逐浪古藉大字库" panose="03000509000000000000" charset="-122"/>
                <a:cs typeface="思源宋体 CN" panose="02020400000000000000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ru-RU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biLevel thresh="75000"/>
            <a:lum bright="96000"/>
          </a:blip>
          <a:stretch>
            <a:fillRect/>
          </a:stretch>
        </p:blipFill>
        <p:spPr>
          <a:xfrm>
            <a:off x="9061817" y="242144"/>
            <a:ext cx="2879626" cy="432653"/>
          </a:xfrm>
          <a:prstGeom prst="rect">
            <a:avLst/>
          </a:prstGeom>
        </p:spPr>
      </p:pic>
      <p:pic>
        <p:nvPicPr>
          <p:cNvPr id="12" name="图片 11" descr="gaofei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40955" y="4558665"/>
            <a:ext cx="3651250" cy="1390015"/>
          </a:xfrm>
          <a:prstGeom prst="rect">
            <a:avLst/>
          </a:prstGeom>
        </p:spPr>
      </p:pic>
      <p:pic>
        <p:nvPicPr>
          <p:cNvPr id="3" name="图片 2" descr="robot-in-space-4556429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165" y="15875"/>
            <a:ext cx="5119370" cy="6825615"/>
          </a:xfrm>
          <a:prstGeom prst="rect">
            <a:avLst/>
          </a:prstGeom>
        </p:spPr>
      </p:pic>
      <p:grpSp>
        <p:nvGrpSpPr>
          <p:cNvPr id="18" name="组合 17"/>
          <p:cNvGrpSpPr/>
          <p:nvPr userDrawn="1"/>
        </p:nvGrpSpPr>
        <p:grpSpPr>
          <a:xfrm>
            <a:off x="-10160" y="116840"/>
            <a:ext cx="2780030" cy="647700"/>
            <a:chOff x="-39" y="184"/>
            <a:chExt cx="4378" cy="1020"/>
          </a:xfrm>
        </p:grpSpPr>
        <p:sp>
          <p:nvSpPr>
            <p:cNvPr id="14" name="矩形 13"/>
            <p:cNvSpPr/>
            <p:nvPr userDrawn="1"/>
          </p:nvSpPr>
          <p:spPr>
            <a:xfrm>
              <a:off x="-39" y="184"/>
              <a:ext cx="3856" cy="102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-33" y="184"/>
              <a:ext cx="4372" cy="1020"/>
              <a:chOff x="-39" y="177"/>
              <a:chExt cx="4372" cy="1020"/>
            </a:xfrm>
          </p:grpSpPr>
          <p:sp>
            <p:nvSpPr>
              <p:cNvPr id="15" name="椭圆 14"/>
              <p:cNvSpPr/>
              <p:nvPr userDrawn="1"/>
            </p:nvSpPr>
            <p:spPr>
              <a:xfrm>
                <a:off x="3321" y="177"/>
                <a:ext cx="1012" cy="1020"/>
              </a:xfrm>
              <a:prstGeom prst="ellipse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-39" y="177"/>
                <a:ext cx="3856" cy="1020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pic>
            <p:nvPicPr>
              <p:cNvPr id="13" name="图片 12" descr="logo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44" y="241"/>
                <a:ext cx="3745" cy="907"/>
              </a:xfrm>
              <a:prstGeom prst="rect">
                <a:avLst/>
              </a:prstGeom>
            </p:spPr>
          </p:pic>
        </p:grpSp>
      </p:grpSp>
      <p:pic>
        <p:nvPicPr>
          <p:cNvPr id="4" name="图片 3" descr="人工智能导论-汉仪-金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16495" y="1358265"/>
            <a:ext cx="3901440" cy="766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-27384"/>
            <a:ext cx="12192000" cy="819468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581007"/>
            <a:ext cx="12192000" cy="276999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zh-CN" altLang="en-US" dirty="0" smtClean="0"/>
            </a:lvl1pPr>
            <a:lvl2pPr>
              <a:buClr>
                <a:srgbClr val="B92500"/>
              </a:buClr>
              <a:buSzPct val="50000"/>
              <a:buFont typeface="Wingdings" panose="05000000000000000000" pitchFamily="2" charset="2"/>
              <a:buChar char=""/>
              <a:def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B92500"/>
              </a:buClr>
              <a:def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B92500"/>
              </a:buClr>
              <a:def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B92500"/>
              </a:buClr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43346" y="6608386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200" i="0" dirty="0" smtClean="0">
                <a:solidFill>
                  <a:schemeClr val="bg1">
                    <a:lumMod val="8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</a:rPr>
              <a:t>杭电计算机学院</a:t>
            </a:r>
            <a:endParaRPr lang="zh-CN" sz="1200" i="0" dirty="0">
              <a:solidFill>
                <a:schemeClr val="bg1">
                  <a:lumMod val="85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8" cy="25953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5880984" y="6594873"/>
            <a:ext cx="322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10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cs typeface="+mn-cs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图片 7" descr="人工智能导论-汉仪-金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43085" y="112395"/>
            <a:ext cx="2748766" cy="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-27384"/>
            <a:ext cx="12192000" cy="819468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581007"/>
            <a:ext cx="12192000" cy="276999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目    录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70" y="1262216"/>
            <a:ext cx="9601068" cy="4975097"/>
          </a:xfrm>
        </p:spPr>
        <p:txBody>
          <a:bodyPr/>
          <a:lstStyle>
            <a:lvl1pPr>
              <a:lnSpc>
                <a:spcPct val="150000"/>
              </a:lnSpc>
              <a:spcBef>
                <a:spcPts val="1200"/>
              </a:spcBef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lnSpc>
                <a:spcPct val="150000"/>
              </a:lnSpc>
              <a:spcBef>
                <a:spcPts val="1200"/>
              </a:spcBef>
              <a:buClr>
                <a:srgbClr val="B92500"/>
              </a:buClr>
              <a:buSzPct val="50000"/>
              <a:buFont typeface="Wingdings" panose="05000000000000000000" pitchFamily="2" charset="2"/>
              <a:buChar char="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8" cy="25953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5880984" y="6594873"/>
            <a:ext cx="322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10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cs typeface="+mn-cs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8"/>
          <p:cNvSpPr txBox="1"/>
          <p:nvPr userDrawn="1"/>
        </p:nvSpPr>
        <p:spPr>
          <a:xfrm>
            <a:off x="143346" y="6608386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杭电计算机学院</a:t>
            </a:r>
            <a:endParaRPr lang="x-none" altLang="zh-CN" sz="1200" i="0" dirty="0">
              <a:solidFill>
                <a:schemeClr val="bg1">
                  <a:lumMod val="85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8" name="图片 7" descr="人工智能导论-汉仪-金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43085" y="112395"/>
            <a:ext cx="2748766" cy="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F5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人工智能导论-汉仪"/>
          <p:cNvPicPr>
            <a:picLocks noChangeAspect="1"/>
          </p:cNvPicPr>
          <p:nvPr userDrawn="1"/>
        </p:nvPicPr>
        <p:blipFill>
          <a:blip r:embed="rId2">
            <a:lum bright="-12000" contrast="6000"/>
          </a:blip>
          <a:stretch>
            <a:fillRect/>
          </a:stretch>
        </p:blipFill>
        <p:spPr>
          <a:xfrm>
            <a:off x="9629775" y="191770"/>
            <a:ext cx="2562225" cy="52959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-10160" y="116840"/>
            <a:ext cx="2780030" cy="647700"/>
            <a:chOff x="-39" y="184"/>
            <a:chExt cx="4378" cy="1020"/>
          </a:xfrm>
          <a:solidFill>
            <a:schemeClr val="bg2"/>
          </a:solidFill>
        </p:grpSpPr>
        <p:sp>
          <p:nvSpPr>
            <p:cNvPr id="6" name="矩形 5"/>
            <p:cNvSpPr/>
            <p:nvPr userDrawn="1"/>
          </p:nvSpPr>
          <p:spPr>
            <a:xfrm>
              <a:off x="-39" y="184"/>
              <a:ext cx="3856" cy="10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grpSp>
          <p:nvGrpSpPr>
            <p:cNvPr id="7" name="组合 6"/>
            <p:cNvGrpSpPr/>
            <p:nvPr userDrawn="1"/>
          </p:nvGrpSpPr>
          <p:grpSpPr>
            <a:xfrm>
              <a:off x="-33" y="184"/>
              <a:ext cx="4372" cy="1020"/>
              <a:chOff x="-39" y="177"/>
              <a:chExt cx="4372" cy="1020"/>
            </a:xfrm>
            <a:grpFill/>
          </p:grpSpPr>
          <p:sp>
            <p:nvSpPr>
              <p:cNvPr id="8" name="椭圆 7"/>
              <p:cNvSpPr/>
              <p:nvPr userDrawn="1"/>
            </p:nvSpPr>
            <p:spPr>
              <a:xfrm>
                <a:off x="3321" y="177"/>
                <a:ext cx="1012" cy="10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-39" y="177"/>
                <a:ext cx="3856" cy="10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pic>
            <p:nvPicPr>
              <p:cNvPr id="12" name="图片 11" descr="logo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144" y="241"/>
                <a:ext cx="3745" cy="907"/>
              </a:xfrm>
              <a:prstGeom prst="rect">
                <a:avLst/>
              </a:prstGeom>
              <a:grpFill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 bwMode="auto">
          <a:xfrm>
            <a:off x="0" y="-27384"/>
            <a:ext cx="12192000" cy="819468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526" y="1053471"/>
            <a:ext cx="5820833" cy="704215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373" y="1851660"/>
            <a:ext cx="5820833" cy="4583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783" y="1053471"/>
            <a:ext cx="5681980" cy="704215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631" y="1851660"/>
            <a:ext cx="5681980" cy="45834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62281"/>
            <a:ext cx="12192000" cy="676148"/>
          </a:xfrm>
        </p:spPr>
        <p:txBody>
          <a:bodyPr/>
          <a:lstStyle>
            <a:lvl1pPr>
              <a:defRPr lang="zh-CN" altLang="en-US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0" y="6581007"/>
            <a:ext cx="12192000" cy="276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5624" y="6597352"/>
            <a:ext cx="2529048" cy="259532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5880984" y="6594873"/>
            <a:ext cx="3225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B1A29F1-E2B0-4D77-B880-AC4077D9CDD1}" type="slidenum">
              <a:rPr kumimoji="0" lang="en-US" altLang="zh-CN" sz="10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cs typeface="+mn-cs"/>
              </a:rPr>
            </a:fld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8"/>
          <p:cNvSpPr txBox="1"/>
          <p:nvPr userDrawn="1"/>
        </p:nvSpPr>
        <p:spPr>
          <a:xfrm>
            <a:off x="143346" y="6608386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1200" dirty="0" smtClean="0">
                <a:solidFill>
                  <a:schemeClr val="bg1">
                    <a:lumMod val="85000"/>
                  </a:schemeClr>
                </a:solidFill>
                <a:latin typeface="思源宋体 CN" panose="02020400000000000000" charset="-122"/>
                <a:ea typeface="思源宋体 CN" panose="02020400000000000000" charset="-122"/>
                <a:cs typeface="思源宋体 CN" panose="02020400000000000000" charset="-122"/>
                <a:sym typeface="+mn-ea"/>
              </a:rPr>
              <a:t>杭电计算机学院</a:t>
            </a:r>
            <a:endParaRPr lang="x-none" altLang="zh-CN" sz="1200" i="0" dirty="0">
              <a:solidFill>
                <a:schemeClr val="bg1">
                  <a:lumMod val="85000"/>
                </a:schemeClr>
              </a:solidFill>
              <a:latin typeface="思源宋体 CN" panose="02020400000000000000" charset="-122"/>
              <a:ea typeface="思源宋体 CN" panose="02020400000000000000" charset="-122"/>
              <a:cs typeface="思源宋体 CN" panose="02020400000000000000" charset="-122"/>
            </a:endParaRPr>
          </a:p>
        </p:txBody>
      </p:sp>
      <p:pic>
        <p:nvPicPr>
          <p:cNvPr id="2" name="图片 1" descr="人工智能导论-汉仪-金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43085" y="112395"/>
            <a:ext cx="2748766" cy="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001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 userDrawn="1"/>
        </p:nvGrpSpPr>
        <p:grpSpPr>
          <a:xfrm>
            <a:off x="607412" y="5896368"/>
            <a:ext cx="11088248" cy="608504"/>
            <a:chOff x="-457882" y="329481"/>
            <a:chExt cx="12966029" cy="712801"/>
          </a:xfrm>
        </p:grpSpPr>
        <p:pic>
          <p:nvPicPr>
            <p:cNvPr id="10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3">
              <a:biLevel thresh="75000"/>
              <a:lum bright="78000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</p:spPr>
        </p:pic>
      </p:grpSp>
      <p:grpSp>
        <p:nvGrpSpPr>
          <p:cNvPr id="8195" name="组合 29"/>
          <p:cNvGrpSpPr/>
          <p:nvPr userDrawn="1"/>
        </p:nvGrpSpPr>
        <p:grpSpPr>
          <a:xfrm>
            <a:off x="2960688" y="654050"/>
            <a:ext cx="6270625" cy="3619500"/>
            <a:chOff x="1627188" y="850900"/>
            <a:chExt cx="8934450" cy="5156201"/>
          </a:xfrm>
        </p:grpSpPr>
        <p:sp>
          <p:nvSpPr>
            <p:cNvPr id="8196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7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8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9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0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1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2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3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4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5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6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7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8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9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0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1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2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3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4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5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6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7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8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9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0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1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2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3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4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5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6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7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8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9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0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1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2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3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4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5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6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7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8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9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40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1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2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3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4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5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6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7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8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9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50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51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2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53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4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55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6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7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8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9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0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1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2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3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4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5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6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7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8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9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0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1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2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73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4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5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6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7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8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9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0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1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2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3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4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5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6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7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8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9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0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1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2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3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4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5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6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7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8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9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0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1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2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3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4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5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6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7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8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9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0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1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2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3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4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5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6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7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8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9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0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1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2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3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24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5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6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7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8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9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0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1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2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3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4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5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6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7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8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9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0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1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2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3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4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5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6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7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48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9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0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1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2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3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4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5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6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7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8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9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0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1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2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3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4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5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66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67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8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9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0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1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2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3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4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5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76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77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8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79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0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1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2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3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4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5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6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7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8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9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0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1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2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3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4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5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6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7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8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9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0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1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2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3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4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5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6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7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8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9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0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1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2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3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4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5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6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7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8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9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0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1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2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3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4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5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6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7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8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9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0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1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2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3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4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5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6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7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8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9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0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1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2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3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4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5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6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7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8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9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0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51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2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3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4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5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6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7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8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9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0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1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2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3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4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65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66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7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8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9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0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1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2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3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4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75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76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7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78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9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0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1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2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3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4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5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6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87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8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9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0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1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2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3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4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5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6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97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98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99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0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1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2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3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4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5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6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7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8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0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1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2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13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4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15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6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7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8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9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0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1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2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3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4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5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6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7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8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9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0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1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2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3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4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5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6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37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8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39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0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1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2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3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4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5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6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47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48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49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50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51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52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3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4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5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6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7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58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9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60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61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62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63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64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874050" y="2585627"/>
            <a:ext cx="2240496" cy="973538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0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4" name="图片 3" descr="人工智能导论-汉仪-金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92550" y="4799330"/>
            <a:ext cx="3901440" cy="766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 userDrawn="1"/>
        </p:nvGrpSpPr>
        <p:grpSpPr>
          <a:xfrm>
            <a:off x="618207" y="5896368"/>
            <a:ext cx="11088248" cy="608504"/>
            <a:chOff x="-457882" y="329481"/>
            <a:chExt cx="12966029" cy="712801"/>
          </a:xfrm>
        </p:grpSpPr>
        <p:pic>
          <p:nvPicPr>
            <p:cNvPr id="10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</p:spPr>
        </p:pic>
      </p:grpSp>
      <p:pic>
        <p:nvPicPr>
          <p:cNvPr id="3" name="图片 2" descr="人工智能导论-汉仪"/>
          <p:cNvPicPr>
            <a:picLocks noChangeAspect="1"/>
          </p:cNvPicPr>
          <p:nvPr userDrawn="1"/>
        </p:nvPicPr>
        <p:blipFill>
          <a:blip r:embed="rId4">
            <a:lum bright="-6000" contrast="6000"/>
          </a:blip>
          <a:stretch>
            <a:fillRect/>
          </a:stretch>
        </p:blipFill>
        <p:spPr>
          <a:xfrm>
            <a:off x="3732530" y="4645660"/>
            <a:ext cx="4558665" cy="942340"/>
          </a:xfrm>
          <a:prstGeom prst="rect">
            <a:avLst/>
          </a:prstGeom>
        </p:spPr>
      </p:pic>
      <p:grpSp>
        <p:nvGrpSpPr>
          <p:cNvPr id="8195" name="组合 29"/>
          <p:cNvGrpSpPr/>
          <p:nvPr userDrawn="1"/>
        </p:nvGrpSpPr>
        <p:grpSpPr>
          <a:xfrm>
            <a:off x="2960688" y="654050"/>
            <a:ext cx="6270625" cy="3619500"/>
            <a:chOff x="1627188" y="850900"/>
            <a:chExt cx="8934450" cy="5156201"/>
          </a:xfrm>
        </p:grpSpPr>
        <p:sp>
          <p:nvSpPr>
            <p:cNvPr id="8196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7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8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9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0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1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2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3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4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5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6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7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8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9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0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1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2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3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4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5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6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7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8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9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0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1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2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3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24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5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6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7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8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9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0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1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2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3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4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5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6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7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8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9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40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1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2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3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4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5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6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7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8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9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50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51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2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53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4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55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6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7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8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59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0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1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2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3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4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5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6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7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8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69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0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1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2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73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4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5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6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7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8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79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0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1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2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3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4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5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6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7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8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89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0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1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2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3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4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5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6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7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8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99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0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1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2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3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4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5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6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7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08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09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0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1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2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3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4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5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6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7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8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19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0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1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2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3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24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5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6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7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8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29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0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1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2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3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4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5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6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7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8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39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0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1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2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3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4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5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6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7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48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49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0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1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2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3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4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5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6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7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8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59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0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1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2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3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4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5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66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67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8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69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0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1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2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3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4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5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76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77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78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79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0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1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2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3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4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5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6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7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8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89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0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1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2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3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4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5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6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7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8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399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0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1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2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3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4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5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6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7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8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09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0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1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2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3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4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5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6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7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8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19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0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1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2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3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4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5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6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7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8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29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0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1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2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3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4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5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6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7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8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39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0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1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2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3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4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5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6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7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8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49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0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51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2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3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4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5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6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7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8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59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0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1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2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3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4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65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66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7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8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69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0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1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2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3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4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75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76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7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78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79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0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1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2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3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4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5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6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87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8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89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0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1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2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3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4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5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496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97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98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99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0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1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2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3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4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05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6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7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8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9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0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1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2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13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4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15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6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7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8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19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0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1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2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3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4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5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6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7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8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29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0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1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2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3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4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5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6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37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38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39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0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1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2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3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4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5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46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47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48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49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50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51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52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3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4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5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6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7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58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59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60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61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62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63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64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4874050" y="2585627"/>
            <a:ext cx="2240496" cy="973538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0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62281"/>
            <a:ext cx="12192000" cy="67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ru-RU" dirty="0"/>
              <a:t>单击此处编辑母版标题样式</a:t>
            </a:r>
            <a:endParaRPr lang="zh-CN" altLang="ru-RU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7357" y="980730"/>
            <a:ext cx="11617291" cy="547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ru-RU" dirty="0"/>
              <a:t>单击此处编辑母版文本样式</a:t>
            </a:r>
            <a:endParaRPr lang="zh-CN" altLang="ru-RU" dirty="0"/>
          </a:p>
          <a:p>
            <a:pPr lvl="1"/>
            <a:r>
              <a:rPr lang="zh-CN" altLang="ru-RU" dirty="0"/>
              <a:t>第二级</a:t>
            </a:r>
            <a:endParaRPr lang="zh-CN" altLang="ru-RU" dirty="0"/>
          </a:p>
          <a:p>
            <a:pPr lvl="2"/>
            <a:r>
              <a:rPr lang="zh-CN" altLang="ru-RU" dirty="0"/>
              <a:t>第三级</a:t>
            </a:r>
            <a:endParaRPr lang="zh-CN" altLang="ru-RU" dirty="0"/>
          </a:p>
          <a:p>
            <a:pPr lvl="3"/>
            <a:r>
              <a:rPr lang="zh-CN" altLang="ru-RU" dirty="0"/>
              <a:t>第四级</a:t>
            </a:r>
            <a:endParaRPr lang="zh-CN" altLang="ru-RU" dirty="0"/>
          </a:p>
          <a:p>
            <a:pPr lvl="4"/>
            <a:r>
              <a:rPr lang="zh-CN" altLang="ru-RU" dirty="0"/>
              <a:t>第五级</a:t>
            </a:r>
            <a:endParaRPr lang="zh-CN" alt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just" rtl="0" eaLnBrk="1" fontAlgn="base" hangingPunct="1">
        <a:spcBef>
          <a:spcPct val="0"/>
        </a:spcBef>
        <a:spcAft>
          <a:spcPct val="0"/>
        </a:spcAft>
        <a:defRPr sz="3600" b="1" i="0" cap="none" spc="0" baseline="0">
          <a:ln w="22225">
            <a:noFill/>
            <a:prstDash val="solid"/>
          </a:ln>
          <a:solidFill>
            <a:schemeClr val="bg1">
              <a:lumMod val="95000"/>
            </a:schemeClr>
          </a:solidFill>
          <a:effectLst/>
          <a:latin typeface="微软雅黑" panose="020B0503020204020204" charset="-122"/>
          <a:ea typeface="微软雅黑" panose="020B0503020204020204" charset="-122"/>
          <a:cs typeface="思源宋体 CN" panose="02020400000000000000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隶书" panose="02010509060101010101" pitchFamily="49" charset="-122"/>
          <a:ea typeface="隶书" panose="02010509060101010101" pitchFamily="49" charset="-122"/>
        </a:defRPr>
      </a:lvl9pPr>
    </p:titleStyle>
    <p:bodyStyle>
      <a:lvl1pPr marL="342900" indent="-342900" algn="l" rtl="0" eaLnBrk="1" fontAlgn="base" hangingPunct="1">
        <a:lnSpc>
          <a:spcPct val="114000"/>
        </a:lnSpc>
        <a:spcBef>
          <a:spcPts val="1200"/>
        </a:spcBef>
        <a:spcAft>
          <a:spcPct val="0"/>
        </a:spcAft>
        <a:buClr>
          <a:srgbClr val="B92500"/>
        </a:buClr>
        <a:buFont typeface="Arial" panose="020B0604020202020204" pitchFamily="34" charset="0"/>
        <a:buChar char="•"/>
        <a:defRPr sz="2400" b="0" i="0">
          <a:solidFill>
            <a:srgbClr val="002060"/>
          </a:solidFill>
          <a:latin typeface="华文中宋" panose="02010600040101010101" charset="-122"/>
          <a:ea typeface="华文中宋" panose="02010600040101010101" charset="-122"/>
          <a:cs typeface="思源宋体 CN" panose="02020400000000000000" charset="-122"/>
        </a:defRPr>
      </a:lvl1pPr>
      <a:lvl2pPr marL="800100" indent="-342900" algn="l" rtl="0" eaLnBrk="1" fontAlgn="base" hangingPunct="1">
        <a:lnSpc>
          <a:spcPct val="114000"/>
        </a:lnSpc>
        <a:spcBef>
          <a:spcPts val="1200"/>
        </a:spcBef>
        <a:spcAft>
          <a:spcPct val="0"/>
        </a:spcAft>
        <a:buClr>
          <a:srgbClr val="B92500"/>
        </a:buClr>
        <a:buSzPct val="50000"/>
        <a:buFont typeface="Wingdings" panose="05000000000000000000" pitchFamily="2" charset="2"/>
        <a:buChar char=""/>
        <a:defRPr sz="20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panose="02020400000000000000" charset="-122"/>
        </a:defRPr>
      </a:lvl2pPr>
      <a:lvl3pPr marL="1143000" indent="-228600" algn="l" rtl="0" eaLnBrk="1" fontAlgn="base" hangingPunct="1">
        <a:lnSpc>
          <a:spcPct val="114000"/>
        </a:lnSpc>
        <a:spcBef>
          <a:spcPts val="1200"/>
        </a:spcBef>
        <a:spcAft>
          <a:spcPct val="0"/>
        </a:spcAft>
        <a:buClr>
          <a:srgbClr val="B92500"/>
        </a:buClr>
        <a:buChar char="•"/>
        <a:defRPr sz="20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panose="02020400000000000000" charset="-122"/>
        </a:defRPr>
      </a:lvl3pPr>
      <a:lvl4pPr marL="1600200" indent="-228600" algn="l" rtl="0" eaLnBrk="1" fontAlgn="base" hangingPunct="1">
        <a:lnSpc>
          <a:spcPct val="114000"/>
        </a:lnSpc>
        <a:spcBef>
          <a:spcPts val="1200"/>
        </a:spcBef>
        <a:spcAft>
          <a:spcPct val="0"/>
        </a:spcAft>
        <a:buClr>
          <a:srgbClr val="B92500"/>
        </a:buClr>
        <a:buChar char="–"/>
        <a:defRPr sz="18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panose="02020400000000000000" charset="-122"/>
        </a:defRPr>
      </a:lvl4pPr>
      <a:lvl5pPr marL="2057400" indent="-228600" algn="l" rtl="0" eaLnBrk="1" fontAlgn="base" hangingPunct="1">
        <a:lnSpc>
          <a:spcPct val="114000"/>
        </a:lnSpc>
        <a:spcBef>
          <a:spcPts val="1200"/>
        </a:spcBef>
        <a:spcAft>
          <a:spcPct val="0"/>
        </a:spcAft>
        <a:buClr>
          <a:srgbClr val="B92500"/>
        </a:buClr>
        <a:buChar char="»"/>
        <a:defRPr sz="1800" b="0" i="0">
          <a:solidFill>
            <a:schemeClr val="tx1">
              <a:lumMod val="75000"/>
              <a:lumOff val="25000"/>
            </a:schemeClr>
          </a:solidFill>
          <a:latin typeface="华文中宋" panose="02010600040101010101" charset="-122"/>
          <a:ea typeface="华文中宋" panose="02010600040101010101" charset="-122"/>
          <a:cs typeface="思源宋体 CN" panose="02020400000000000000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GIF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zh-CN"/>
              <a:t>人工智能的基础</a:t>
            </a:r>
            <a:endParaRPr 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心理学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55" y="980440"/>
            <a:ext cx="5155565" cy="5472430"/>
          </a:xfrm>
        </p:spPr>
        <p:txBody>
          <a:bodyPr/>
          <a:p>
            <a:r>
              <a:rPr lang="zh-CN" altLang="en-US"/>
              <a:t>目前心理学家中常见的(虽然远离普遍的)观点是</a:t>
            </a:r>
            <a:endParaRPr lang="zh-CN" altLang="en-US"/>
          </a:p>
          <a:p>
            <a:pPr marL="0" indent="0" algn="ctr">
              <a:buNone/>
            </a:pPr>
            <a:endParaRPr lang="zh-CN" altLang="en-US"/>
          </a:p>
          <a:p>
            <a:pPr marL="0" indent="0" algn="ctr">
              <a:buNone/>
            </a:pPr>
            <a:r>
              <a:rPr lang="zh-CN" altLang="en-US"/>
              <a:t>"</a:t>
            </a:r>
            <a:r>
              <a:rPr lang="zh-CN" altLang="en-US">
                <a:solidFill>
                  <a:srgbClr val="FF0000"/>
                </a:solidFill>
              </a:rPr>
              <a:t>认知理论应该像计算机程序</a:t>
            </a:r>
            <a:r>
              <a:rPr lang="zh-CN" altLang="en-US"/>
              <a:t>" ( Anderson , 1980 ) 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即，认知理论应该描述详细的信息处理机制， 靠这个机制可以实现某种认知功能。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4660" y="1717040"/>
            <a:ext cx="6486525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经济学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博弈论</a:t>
            </a:r>
            <a:endParaRPr lang="zh-CN" altLang="en-US"/>
          </a:p>
          <a:p>
            <a:pPr lvl="1"/>
            <a:r>
              <a:t>囚徒困境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8347" b="8405"/>
          <a:stretch>
            <a:fillRect/>
          </a:stretch>
        </p:blipFill>
        <p:spPr>
          <a:xfrm>
            <a:off x="969010" y="2085975"/>
            <a:ext cx="10254615" cy="4268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05" y="852170"/>
            <a:ext cx="1599565" cy="1233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经济学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博弈论</a:t>
            </a:r>
            <a:endParaRPr lang="zh-CN" altLang="en-US"/>
          </a:p>
          <a:p>
            <a:pPr lvl="1"/>
            <a:r>
              <a:t>纳什均衡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2390" y="1172210"/>
            <a:ext cx="6881495" cy="5202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3002280"/>
            <a:ext cx="4496435" cy="33724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控制论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55" y="980440"/>
            <a:ext cx="7233920" cy="5472430"/>
          </a:xfrm>
        </p:spPr>
        <p:txBody>
          <a:bodyPr/>
          <a:p>
            <a:r>
              <a:rPr>
                <a:sym typeface="+mn-ea"/>
              </a:rPr>
              <a:t>“控制论之父”</a:t>
            </a:r>
            <a:r>
              <a:rPr lang="zh-CN" altLang="en-US"/>
              <a:t>维纳</a:t>
            </a:r>
            <a:endParaRPr lang="zh-CN" altLang="en-US"/>
          </a:p>
          <a:p>
            <a:pPr lvl="1"/>
            <a:r>
              <a:rPr lang="zh-CN" altLang="en-US"/>
              <a:t>18岁博士毕业</a:t>
            </a:r>
            <a:endParaRPr lang="zh-CN" altLang="en-US"/>
          </a:p>
          <a:p>
            <a:pPr lvl="1"/>
            <a:r>
              <a:rPr lang="zh-CN" altLang="en-US"/>
              <a:t>维纳的父亲列奥·维纳自学掌握了40多门语言，成了著名的语言学家，并且有很高的数学天赋。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30260" b="19894"/>
          <a:stretch>
            <a:fillRect/>
          </a:stretch>
        </p:blipFill>
        <p:spPr>
          <a:xfrm>
            <a:off x="970280" y="3045460"/>
            <a:ext cx="6551295" cy="3265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470" y="932815"/>
            <a:ext cx="3804920" cy="5378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参考资料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zhyuzh3d，https://www.jianshu.com/p/e31eba5dfa24，简书</a:t>
            </a:r>
            <a:endParaRPr lang="zh-CN" altLang="en-US"/>
          </a:p>
          <a:p>
            <a:endParaRPr lang="zh-CN" altLang="en-US"/>
          </a:p>
          <a:p>
            <a:r>
              <a:t>网络搜索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0970" y="980440"/>
            <a:ext cx="1524000" cy="853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220" y="1984375"/>
            <a:ext cx="3079750" cy="4413885"/>
          </a:xfrm>
          <a:prstGeom prst="rect">
            <a:avLst/>
          </a:prstGeom>
        </p:spPr>
      </p:pic>
      <p:pic>
        <p:nvPicPr>
          <p:cNvPr id="5" name="图片 4" descr="联图二维码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1984375"/>
            <a:ext cx="4467860" cy="44678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38100" y="30480"/>
            <a:ext cx="12115800" cy="6797040"/>
            <a:chOff x="60" y="48"/>
            <a:chExt cx="19080" cy="1070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" y="48"/>
              <a:ext cx="19080" cy="1070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93" y="8446"/>
              <a:ext cx="4308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800" b="1">
                  <a:solidFill>
                    <a:srgbClr val="0070C0"/>
                  </a:solidFill>
                  <a:latin typeface="思源宋体" panose="02020400000000000000" charset="-122"/>
                  <a:ea typeface="思源宋体" panose="02020400000000000000" charset="-122"/>
                </a:rPr>
                <a:t>制造具有智能表现的机器</a:t>
              </a:r>
              <a:endParaRPr lang="zh-CN" altLang="en-US" sz="1800" b="1">
                <a:solidFill>
                  <a:srgbClr val="0070C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201" y="2231"/>
              <a:ext cx="3019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800" b="1">
                  <a:solidFill>
                    <a:srgbClr val="0070C0"/>
                  </a:solidFill>
                  <a:latin typeface="思源宋体" panose="02020400000000000000" charset="-122"/>
                  <a:ea typeface="思源宋体" panose="02020400000000000000" charset="-122"/>
                </a:rPr>
                <a:t>能够与环境交互并努力实现目标</a:t>
              </a:r>
              <a:endParaRPr lang="zh-CN" altLang="en-US" sz="1800" b="1">
                <a:solidFill>
                  <a:srgbClr val="0070C0"/>
                </a:solidFill>
                <a:latin typeface="思源宋体" panose="02020400000000000000" charset="-122"/>
                <a:ea typeface="思源宋体" panose="02020400000000000000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327" y="8446"/>
              <a:ext cx="6817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800" b="1">
                  <a:solidFill>
                    <a:srgbClr val="0070C0"/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</a:rPr>
                <a:t>为了实现这个交互，机器需要具有这些</a:t>
              </a:r>
              <a:endParaRPr lang="zh-CN" altLang="en-US" sz="1800" b="1">
                <a:solidFill>
                  <a:srgbClr val="0070C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endParaRPr>
            </a:p>
            <a:p>
              <a:pPr algn="ctr"/>
              <a:r>
                <a:rPr lang="zh-CN" altLang="en-US" sz="1800" b="1">
                  <a:solidFill>
                    <a:srgbClr val="0070C0"/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</a:rPr>
                <a:t>思考与行为能力</a:t>
              </a:r>
              <a:endParaRPr lang="zh-CN" altLang="en-US" sz="1800" b="1">
                <a:solidFill>
                  <a:srgbClr val="0070C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endParaRPr>
            </a:p>
            <a:p>
              <a:pPr algn="ctr"/>
              <a:r>
                <a:rPr lang="zh-CN" altLang="en-US" sz="1800" b="1">
                  <a:solidFill>
                    <a:srgbClr val="0070C0"/>
                  </a:solidFill>
                  <a:latin typeface="思源宋体" panose="02020400000000000000" charset="-122"/>
                  <a:ea typeface="思源宋体" panose="02020400000000000000" charset="-122"/>
                  <a:cs typeface="思源宋体" panose="02020400000000000000" charset="-122"/>
                </a:rPr>
                <a:t>（Thinking and acting）</a:t>
              </a:r>
              <a:endParaRPr lang="zh-CN" altLang="en-US" sz="1800" b="1">
                <a:solidFill>
                  <a:srgbClr val="0070C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什么是人工智能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</a:t>
            </a:r>
            <a:r>
              <a:t>）</a:t>
            </a:r>
            <a:r>
              <a:rPr lang="zh-CN" altLang="en-US"/>
              <a:t>像人一样行动:图灵测试的途径</a:t>
            </a:r>
            <a:endParaRPr lang="zh-CN" altLang="en-US"/>
          </a:p>
          <a:p>
            <a:pPr lvl="1"/>
            <a:r>
              <a:rPr lang="zh-CN" altLang="en-US"/>
              <a:t>为计算机编程使之通过严格采用的</a:t>
            </a:r>
            <a:r>
              <a:rPr lang="zh-CN" altLang="en-US" b="1"/>
              <a:t>图灵测试</a:t>
            </a:r>
            <a:r>
              <a:rPr lang="zh-CN" altLang="en-US"/>
              <a:t>，计算机需具有以下能力:</a:t>
            </a:r>
            <a:endParaRPr lang="zh-CN" altLang="en-US"/>
          </a:p>
          <a:p>
            <a:pPr lvl="2"/>
            <a:r>
              <a:rPr lang="zh-CN" altLang="en-US"/>
              <a:t>自然语言处理（na</a:t>
            </a:r>
            <a:r>
              <a:rPr lang="en-US" altLang="zh-CN"/>
              <a:t>tural </a:t>
            </a:r>
            <a:r>
              <a:rPr lang="zh-CN" altLang="en-US"/>
              <a:t>language processing）使之能成功地用英文交流:</a:t>
            </a:r>
            <a:endParaRPr lang="zh-CN" altLang="en-US"/>
          </a:p>
          <a:p>
            <a:pPr lvl="2"/>
            <a:r>
              <a:rPr lang="zh-CN" altLang="en-US"/>
              <a:t>知识表示</a:t>
            </a:r>
            <a:r>
              <a:rPr>
                <a:sym typeface="+mn-ea"/>
              </a:rPr>
              <a:t>（</a:t>
            </a:r>
            <a:r>
              <a:rPr lang="zh-CN" altLang="en-US"/>
              <a:t>know ledge representation</a:t>
            </a:r>
            <a:r>
              <a:rPr>
                <a:sym typeface="+mn-ea"/>
              </a:rPr>
              <a:t>）</a:t>
            </a:r>
            <a:r>
              <a:rPr lang="zh-CN" altLang="en-US"/>
              <a:t>以存储它知道的或听到的信息:</a:t>
            </a:r>
            <a:endParaRPr lang="zh-CN" altLang="en-US"/>
          </a:p>
          <a:p>
            <a:pPr lvl="2"/>
            <a:r>
              <a:rPr lang="zh-CN" altLang="en-US"/>
              <a:t>自动推理</a:t>
            </a:r>
            <a:r>
              <a:rPr>
                <a:sym typeface="+mn-ea"/>
              </a:rPr>
              <a:t>（</a:t>
            </a:r>
            <a:r>
              <a:rPr lang="zh-CN" altLang="en-US"/>
              <a:t>automated reasoning</a:t>
            </a:r>
            <a:r>
              <a:rPr>
                <a:sym typeface="+mn-ea"/>
              </a:rPr>
              <a:t>）</a:t>
            </a:r>
            <a:r>
              <a:rPr lang="zh-CN" altLang="en-US"/>
              <a:t>以运用存储的信息来回答问题并推出新结论;</a:t>
            </a:r>
            <a:endParaRPr lang="zh-CN" altLang="en-US"/>
          </a:p>
          <a:p>
            <a:pPr lvl="2"/>
            <a:r>
              <a:rPr lang="zh-CN" altLang="en-US"/>
              <a:t>机器学习</a:t>
            </a:r>
            <a:r>
              <a:rPr>
                <a:sym typeface="+mn-ea"/>
              </a:rPr>
              <a:t>（</a:t>
            </a:r>
            <a:r>
              <a:rPr lang="zh-CN" altLang="en-US"/>
              <a:t>machine lea</a:t>
            </a:r>
            <a:r>
              <a:rPr lang="en-US" altLang="zh-CN"/>
              <a:t>rn</a:t>
            </a:r>
            <a:r>
              <a:rPr lang="zh-CN" altLang="en-US"/>
              <a:t>ing</a:t>
            </a:r>
            <a:r>
              <a:rPr>
                <a:sym typeface="+mn-ea"/>
              </a:rPr>
              <a:t>）</a:t>
            </a:r>
            <a:r>
              <a:rPr lang="zh-CN" altLang="en-US"/>
              <a:t>以适应新情况并检测和预测模式。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要通过</a:t>
            </a:r>
            <a:r>
              <a:rPr lang="zh-CN" altLang="en-US" b="1"/>
              <a:t>完全图灵测试</a:t>
            </a:r>
            <a:r>
              <a:rPr lang="zh-CN" altLang="en-US"/>
              <a:t>，计算机还需具有:</a:t>
            </a:r>
            <a:endParaRPr lang="zh-CN" altLang="en-US"/>
          </a:p>
          <a:p>
            <a:pPr lvl="2"/>
            <a:r>
              <a:rPr lang="zh-CN" altLang="en-US"/>
              <a:t>计算机视觉（computer vision) 以感知物体；</a:t>
            </a:r>
            <a:endParaRPr lang="zh-CN" altLang="en-US"/>
          </a:p>
          <a:p>
            <a:pPr lvl="2"/>
            <a:r>
              <a:rPr lang="zh-CN" altLang="en-US"/>
              <a:t>机器人学（robotics) 以操纵和移动对象。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6874" t="15964" r="6874" b="24586"/>
          <a:stretch>
            <a:fillRect/>
          </a:stretch>
        </p:blipFill>
        <p:spPr>
          <a:xfrm>
            <a:off x="6729095" y="4252595"/>
            <a:ext cx="5280025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bg1">
                    <a:lumMod val="100000"/>
                  </a:schemeClr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什么是人工智能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6740" y="1637030"/>
            <a:ext cx="11018520" cy="4495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8985" y="1027430"/>
            <a:ext cx="30346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rPr>
              <a:t>合理( </a:t>
            </a:r>
            <a:r>
              <a:rPr lang="en-US" altLang="zh-CN" sz="2400" b="1">
                <a:solidFill>
                  <a:srgbClr val="C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rPr>
              <a:t>R</a:t>
            </a:r>
            <a:r>
              <a:rPr lang="zh-CN" altLang="en-US" sz="2400" b="1">
                <a:solidFill>
                  <a:srgbClr val="C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rPr>
              <a:t>ationality )</a:t>
            </a:r>
            <a:endParaRPr lang="zh-CN" altLang="en-US" sz="2400" b="1">
              <a:solidFill>
                <a:srgbClr val="C00000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ṣ1ïḋé"/>
          <p:cNvGrpSpPr/>
          <p:nvPr/>
        </p:nvGrpSpPr>
        <p:grpSpPr>
          <a:xfrm rot="0">
            <a:off x="483870" y="1284605"/>
            <a:ext cx="3079750" cy="1797685"/>
            <a:chOff x="719137" y="0"/>
            <a:chExt cx="2341778" cy="1230118"/>
          </a:xfrm>
        </p:grpSpPr>
        <p:grpSp>
          <p:nvGrpSpPr>
            <p:cNvPr id="21" name="ïṡ1îďé"/>
            <p:cNvGrpSpPr/>
            <p:nvPr/>
          </p:nvGrpSpPr>
          <p:grpSpPr>
            <a:xfrm>
              <a:off x="719137" y="0"/>
              <a:ext cx="2341778" cy="1230118"/>
              <a:chOff x="719138" y="0"/>
              <a:chExt cx="2604554" cy="1368152"/>
            </a:xfrm>
          </p:grpSpPr>
          <p:sp>
            <p:nvSpPr>
              <p:cNvPr id="23" name="îṣlídê"/>
              <p:cNvSpPr/>
              <p:nvPr/>
            </p:nvSpPr>
            <p:spPr bwMode="auto">
              <a:xfrm flipV="1">
                <a:off x="1343472" y="0"/>
                <a:ext cx="1980220" cy="1195830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b="1">
                  <a:effectLst>
                    <a:outerShdw blurRad="50800" dist="38100" dir="2700000" algn="tl" rotWithShape="0">
                      <a:srgbClr val="002060">
                        <a:alpha val="40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4" name="íŝļiḍè"/>
              <p:cNvSpPr/>
              <p:nvPr/>
            </p:nvSpPr>
            <p:spPr bwMode="auto">
              <a:xfrm flipV="1">
                <a:off x="719138" y="0"/>
                <a:ext cx="2265574" cy="1368152"/>
              </a:xfrm>
              <a:prstGeom prst="triangle">
                <a:avLst/>
              </a:prstGeom>
              <a:solidFill>
                <a:schemeClr val="tx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b="1">
                  <a:effectLst>
                    <a:outerShdw blurRad="50800" dist="38100" dir="2700000" algn="tl" rotWithShape="0">
                      <a:srgbClr val="002060">
                        <a:alpha val="40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2" name="íṣḻiḑè"/>
            <p:cNvSpPr txBox="1"/>
            <p:nvPr/>
          </p:nvSpPr>
          <p:spPr>
            <a:xfrm>
              <a:off x="1295207" y="275981"/>
              <a:ext cx="902811" cy="52322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36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2060">
                        <a:alpha val="40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目录</a:t>
              </a:r>
              <a:endParaRPr lang="zh-CN" altLang="en-US" sz="3600" b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" name="iŝlidê"/>
          <p:cNvGrpSpPr/>
          <p:nvPr/>
        </p:nvGrpSpPr>
        <p:grpSpPr>
          <a:xfrm rot="0">
            <a:off x="3563620" y="1284605"/>
            <a:ext cx="7983220" cy="4288790"/>
            <a:chOff x="3266193" y="1753380"/>
            <a:chExt cx="6070167" cy="2270448"/>
          </a:xfrm>
        </p:grpSpPr>
        <p:grpSp>
          <p:nvGrpSpPr>
            <p:cNvPr id="6" name="ïšļíde"/>
            <p:cNvGrpSpPr/>
            <p:nvPr/>
          </p:nvGrpSpPr>
          <p:grpSpPr>
            <a:xfrm>
              <a:off x="3266193" y="1753380"/>
              <a:ext cx="6070167" cy="597024"/>
              <a:chOff x="3266193" y="1753380"/>
              <a:chExt cx="6070167" cy="597024"/>
            </a:xfrm>
          </p:grpSpPr>
          <p:sp>
            <p:nvSpPr>
              <p:cNvPr id="19" name="ïşļîḍè"/>
              <p:cNvSpPr/>
              <p:nvPr/>
            </p:nvSpPr>
            <p:spPr bwMode="auto">
              <a:xfrm>
                <a:off x="3266193" y="1753380"/>
                <a:ext cx="597024" cy="59702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3200" b="1">
                    <a:solidFill>
                      <a:schemeClr val="bg1">
                        <a:lumMod val="100000"/>
                      </a:schemeClr>
                    </a:solidFill>
                    <a:effectLst>
                      <a:outerShdw blurRad="50800" dist="38100" dir="2700000" algn="tl" rotWithShape="0">
                        <a:srgbClr val="002060">
                          <a:alpha val="40000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  <a:endParaRPr lang="en-US" altLang="zh-CN" sz="3200" b="1">
                  <a:solidFill>
                    <a:schemeClr val="bg1">
                      <a:lumMod val="100000"/>
                    </a:schemeClr>
                  </a:solidFill>
                  <a:effectLst>
                    <a:outerShdw blurRad="50800" dist="38100" dir="2700000" algn="tl" rotWithShape="0">
                      <a:srgbClr val="002060">
                        <a:alpha val="40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ïšḷídè"/>
              <p:cNvSpPr/>
              <p:nvPr/>
            </p:nvSpPr>
            <p:spPr bwMode="auto">
              <a:xfrm>
                <a:off x="3971764" y="1753380"/>
                <a:ext cx="5364596" cy="597024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>
                    <a:solidFill>
                      <a:schemeClr val="bg1">
                        <a:lumMod val="100000"/>
                      </a:schemeClr>
                    </a:solidFill>
                    <a:effectLst>
                      <a:outerShdw blurRad="50800" dist="38100" dir="2700000" algn="tl" rotWithShape="0">
                        <a:srgbClr val="002060">
                          <a:alpha val="40000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什么是人工智能</a:t>
                </a:r>
                <a:endParaRPr lang="zh-CN" altLang="en-US" sz="3200" b="1">
                  <a:solidFill>
                    <a:schemeClr val="bg1">
                      <a:lumMod val="100000"/>
                    </a:schemeClr>
                  </a:solidFill>
                  <a:effectLst>
                    <a:outerShdw blurRad="50800" dist="38100" dir="2700000" algn="tl" rotWithShape="0">
                      <a:srgbClr val="002060">
                        <a:alpha val="40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7" name="ïšḻîḍé"/>
            <p:cNvGrpSpPr/>
            <p:nvPr/>
          </p:nvGrpSpPr>
          <p:grpSpPr>
            <a:xfrm>
              <a:off x="3266193" y="2590092"/>
              <a:ext cx="6070167" cy="597024"/>
              <a:chOff x="3266193" y="2590092"/>
              <a:chExt cx="6070167" cy="597024"/>
            </a:xfrm>
          </p:grpSpPr>
          <p:sp>
            <p:nvSpPr>
              <p:cNvPr id="17" name="ïṩ1îḑè"/>
              <p:cNvSpPr/>
              <p:nvPr/>
            </p:nvSpPr>
            <p:spPr bwMode="auto">
              <a:xfrm>
                <a:off x="3266193" y="2590092"/>
                <a:ext cx="597024" cy="597024"/>
              </a:xfrm>
              <a:prstGeom prst="rect">
                <a:avLst/>
              </a:prstGeom>
              <a:solidFill>
                <a:srgbClr val="C00000"/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3200" b="1">
                    <a:solidFill>
                      <a:schemeClr val="bg1">
                        <a:lumMod val="100000"/>
                      </a:schemeClr>
                    </a:solidFill>
                    <a:effectLst>
                      <a:outerShdw blurRad="50800" dist="38100" dir="2700000" algn="tl" rotWithShape="0">
                        <a:srgbClr val="002060">
                          <a:alpha val="40000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  <a:endParaRPr lang="en-US" altLang="zh-CN" sz="3200" b="1">
                  <a:solidFill>
                    <a:schemeClr val="bg1">
                      <a:lumMod val="100000"/>
                    </a:schemeClr>
                  </a:solidFill>
                  <a:effectLst>
                    <a:outerShdw blurRad="50800" dist="38100" dir="2700000" algn="tl" rotWithShape="0">
                      <a:srgbClr val="002060">
                        <a:alpha val="40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8" name="îŝľíḓé"/>
              <p:cNvSpPr/>
              <p:nvPr/>
            </p:nvSpPr>
            <p:spPr bwMode="auto">
              <a:xfrm>
                <a:off x="3971764" y="2590092"/>
                <a:ext cx="5364596" cy="597024"/>
              </a:xfrm>
              <a:prstGeom prst="homePlate">
                <a:avLst/>
              </a:prstGeom>
              <a:solidFill>
                <a:srgbClr val="C00000"/>
              </a:solidFill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>
                    <a:solidFill>
                      <a:schemeClr val="bg1">
                        <a:lumMod val="100000"/>
                      </a:schemeClr>
                    </a:solidFill>
                    <a:effectLst>
                      <a:outerShdw blurRad="50800" dist="38100" dir="2700000" algn="tl" rotWithShape="0">
                        <a:srgbClr val="002060">
                          <a:alpha val="40000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人工智能的基础</a:t>
                </a:r>
                <a:endParaRPr lang="zh-CN" altLang="en-US" sz="3200" b="1">
                  <a:solidFill>
                    <a:schemeClr val="bg1">
                      <a:lumMod val="100000"/>
                    </a:schemeClr>
                  </a:solidFill>
                  <a:effectLst>
                    <a:outerShdw blurRad="50800" dist="38100" dir="2700000" algn="tl" rotWithShape="0">
                      <a:srgbClr val="002060">
                        <a:alpha val="40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8" name="iṧļïďê"/>
            <p:cNvGrpSpPr/>
            <p:nvPr/>
          </p:nvGrpSpPr>
          <p:grpSpPr>
            <a:xfrm>
              <a:off x="3266193" y="3426804"/>
              <a:ext cx="6070167" cy="597024"/>
              <a:chOff x="3266193" y="3426804"/>
              <a:chExt cx="6070167" cy="597024"/>
            </a:xfrm>
          </p:grpSpPr>
          <p:sp>
            <p:nvSpPr>
              <p:cNvPr id="15" name="išľiḓe"/>
              <p:cNvSpPr/>
              <p:nvPr/>
            </p:nvSpPr>
            <p:spPr bwMode="auto">
              <a:xfrm>
                <a:off x="3266193" y="3426804"/>
                <a:ext cx="597024" cy="59702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3200" b="1">
                    <a:solidFill>
                      <a:schemeClr val="bg1">
                        <a:lumMod val="100000"/>
                      </a:schemeClr>
                    </a:solidFill>
                    <a:effectLst>
                      <a:outerShdw blurRad="50800" dist="38100" dir="2700000" algn="tl" rotWithShape="0">
                        <a:srgbClr val="002060">
                          <a:alpha val="40000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3200" b="1">
                  <a:solidFill>
                    <a:schemeClr val="bg1">
                      <a:lumMod val="100000"/>
                    </a:schemeClr>
                  </a:solidFill>
                  <a:effectLst>
                    <a:outerShdw blurRad="50800" dist="38100" dir="2700000" algn="tl" rotWithShape="0">
                      <a:srgbClr val="002060">
                        <a:alpha val="40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6" name="iṩļíḋé"/>
              <p:cNvSpPr/>
              <p:nvPr/>
            </p:nvSpPr>
            <p:spPr bwMode="auto">
              <a:xfrm>
                <a:off x="3971764" y="3426804"/>
                <a:ext cx="5364596" cy="597024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>
                    <a:solidFill>
                      <a:schemeClr val="bg1">
                        <a:lumMod val="100000"/>
                      </a:schemeClr>
                    </a:solidFill>
                    <a:effectLst>
                      <a:outerShdw blurRad="50800" dist="38100" dir="2700000" algn="tl" rotWithShape="0">
                        <a:srgbClr val="002060">
                          <a:alpha val="40000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人工智能发展简史</a:t>
                </a:r>
                <a:endParaRPr lang="zh-CN" altLang="en-US" sz="3200" b="1">
                  <a:solidFill>
                    <a:schemeClr val="bg1">
                      <a:lumMod val="100000"/>
                    </a:schemeClr>
                  </a:solidFill>
                  <a:effectLst>
                    <a:outerShdw blurRad="50800" dist="38100" dir="2700000" algn="tl" rotWithShape="0">
                      <a:srgbClr val="002060">
                        <a:alpha val="40000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pic>
        <p:nvPicPr>
          <p:cNvPr id="9" name="图片 8" descr="robot-12145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3629025"/>
            <a:ext cx="2592070" cy="19443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bg1">
                    <a:lumMod val="100000"/>
                  </a:schemeClr>
                </a:solidFill>
                <a:effectLst>
                  <a:outerShdw blurRad="50800" dist="38100" dir="2700000" algn="tl" rotWithShape="0">
                    <a:srgbClr val="00206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人工智能的基础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655" y="1556385"/>
            <a:ext cx="11617325" cy="4319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哲学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55" y="980440"/>
            <a:ext cx="11701780" cy="756285"/>
          </a:xfrm>
        </p:spPr>
        <p:txBody>
          <a:bodyPr/>
          <a:p>
            <a:r>
              <a:t>演绎推理 </a:t>
            </a:r>
            <a:r>
              <a:rPr lang="en-US" altLang="zh-CN"/>
              <a:t>vs. </a:t>
            </a:r>
            <a:r>
              <a:t>归纳推理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3415" y="2484755"/>
            <a:ext cx="1605280" cy="1153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latin typeface="思源宋体" panose="02020400000000000000" charset="-122"/>
                <a:ea typeface="思源宋体" panose="02020400000000000000" charset="-122"/>
              </a:rPr>
              <a:t>演绎推理</a:t>
            </a:r>
            <a:endParaRPr lang="zh-CN" altLang="en-US" sz="2800" b="1">
              <a:latin typeface="思源宋体" panose="02020400000000000000" charset="-122"/>
              <a:ea typeface="思源宋体" panose="020204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>
                <a:latin typeface="思源宋体" panose="02020400000000000000" charset="-122"/>
                <a:ea typeface="思源宋体" panose="02020400000000000000" charset="-122"/>
              </a:rPr>
              <a:t>从一般到特殊</a:t>
            </a:r>
            <a:endParaRPr lang="zh-CN" altLang="en-US">
              <a:latin typeface="思源宋体" panose="02020400000000000000" charset="-122"/>
              <a:ea typeface="思源宋体" panose="0202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3415" y="4723765"/>
            <a:ext cx="1605280" cy="1153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latin typeface="思源宋体" panose="02020400000000000000" charset="-122"/>
                <a:ea typeface="思源宋体" panose="02020400000000000000" charset="-122"/>
              </a:rPr>
              <a:t>归纳推理</a:t>
            </a:r>
            <a:endParaRPr lang="zh-CN" altLang="en-US" sz="2800" b="1">
              <a:latin typeface="思源宋体" panose="02020400000000000000" charset="-122"/>
              <a:ea typeface="思源宋体" panose="020204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>
                <a:latin typeface="思源宋体" panose="02020400000000000000" charset="-122"/>
                <a:ea typeface="思源宋体" panose="02020400000000000000" charset="-122"/>
              </a:rPr>
              <a:t>从特殊到一般</a:t>
            </a:r>
            <a:endParaRPr lang="zh-CN" altLang="en-US">
              <a:latin typeface="思源宋体" panose="02020400000000000000" charset="-122"/>
              <a:ea typeface="思源宋体" panose="020204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6810" r="6810"/>
          <a:stretch>
            <a:fillRect/>
          </a:stretch>
        </p:blipFill>
        <p:spPr>
          <a:xfrm>
            <a:off x="10742295" y="980440"/>
            <a:ext cx="1247140" cy="1247140"/>
          </a:xfrm>
          <a:prstGeom prst="ellipse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2961005" y="4248150"/>
            <a:ext cx="8592820" cy="2022475"/>
            <a:chOff x="4663" y="6690"/>
            <a:chExt cx="13532" cy="3185"/>
          </a:xfrm>
        </p:grpSpPr>
        <p:sp>
          <p:nvSpPr>
            <p:cNvPr id="11" name="圆角矩形 10"/>
            <p:cNvSpPr/>
            <p:nvPr/>
          </p:nvSpPr>
          <p:spPr>
            <a:xfrm>
              <a:off x="7291" y="6690"/>
              <a:ext cx="8278" cy="1134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波兰将遭到（多国）坦克入侵</a:t>
              </a:r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4663" y="8741"/>
              <a:ext cx="3589" cy="1134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法军坦克抵达</a:t>
              </a:r>
              <a:endParaRPr lang="zh-CN" altLang="en-US"/>
            </a:p>
            <a:p>
              <a:pPr algn="ctr"/>
              <a:r>
                <a:rPr lang="zh-CN" altLang="en-US"/>
                <a:t>波兰边境</a:t>
              </a: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635" y="8741"/>
              <a:ext cx="3589" cy="1134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德军坦克抵达</a:t>
              </a:r>
              <a:endParaRPr lang="zh-CN" altLang="en-US"/>
            </a:p>
            <a:p>
              <a:pPr algn="ctr"/>
              <a:r>
                <a:rPr lang="zh-CN" altLang="en-US"/>
                <a:t>波兰边境</a:t>
              </a:r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4607" y="8741"/>
              <a:ext cx="3589" cy="1134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俄军坦克抵达</a:t>
              </a:r>
              <a:endParaRPr lang="zh-CN" altLang="en-US"/>
            </a:p>
            <a:p>
              <a:pPr algn="ctr"/>
              <a:r>
                <a:rPr lang="zh-CN" altLang="en-US"/>
                <a:t>波兰边境</a:t>
              </a:r>
              <a:endParaRPr lang="zh-CN" altLang="en-US"/>
            </a:p>
          </p:txBody>
        </p:sp>
        <p:cxnSp>
          <p:nvCxnSpPr>
            <p:cNvPr id="15" name="肘形连接符 14"/>
            <p:cNvCxnSpPr>
              <a:stCxn id="12" idx="0"/>
              <a:endCxn id="14" idx="0"/>
            </p:cNvCxnSpPr>
            <p:nvPr/>
          </p:nvCxnSpPr>
          <p:spPr>
            <a:xfrm rot="16200000">
              <a:off x="11430" y="3882"/>
              <a:ext cx="5" cy="9944"/>
            </a:xfrm>
            <a:prstGeom prst="bentConnector3">
              <a:avLst>
                <a:gd name="adj1" fmla="val 11070000"/>
              </a:avLst>
            </a:prstGeom>
            <a:solidFill>
              <a:schemeClr val="accent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3" idx="0"/>
              <a:endCxn id="11" idx="2"/>
            </p:cNvCxnSpPr>
            <p:nvPr/>
          </p:nvCxnSpPr>
          <p:spPr>
            <a:xfrm flipV="1">
              <a:off x="11430" y="7824"/>
              <a:ext cx="0" cy="917"/>
            </a:xfrm>
            <a:prstGeom prst="straightConnector1">
              <a:avLst/>
            </a:prstGeom>
            <a:solidFill>
              <a:schemeClr val="accent1"/>
            </a:solidFill>
            <a:ln w="25400">
              <a:solidFill>
                <a:schemeClr val="accent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2963545" y="1764665"/>
            <a:ext cx="8592820" cy="1811655"/>
            <a:chOff x="4667" y="2779"/>
            <a:chExt cx="13532" cy="2853"/>
          </a:xfrm>
        </p:grpSpPr>
        <p:sp>
          <p:nvSpPr>
            <p:cNvPr id="18" name="圆角矩形 17"/>
            <p:cNvSpPr/>
            <p:nvPr/>
          </p:nvSpPr>
          <p:spPr>
            <a:xfrm>
              <a:off x="4667" y="4498"/>
              <a:ext cx="3589" cy="113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鸟会飞</a:t>
              </a: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9639" y="4498"/>
              <a:ext cx="3589" cy="113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我是鸟</a:t>
              </a:r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4611" y="4498"/>
              <a:ext cx="3589" cy="113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因此，我会飞</a:t>
              </a: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7475" y="2779"/>
              <a:ext cx="8278" cy="113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我会飞，因为我是鸟</a:t>
              </a:r>
              <a:endParaRPr lang="zh-CN" altLang="en-US"/>
            </a:p>
          </p:txBody>
        </p:sp>
        <p:cxnSp>
          <p:nvCxnSpPr>
            <p:cNvPr id="23" name="直接箭头连接符 22"/>
            <p:cNvCxnSpPr>
              <a:stCxn id="18" idx="3"/>
              <a:endCxn id="19" idx="1"/>
            </p:cNvCxnSpPr>
            <p:nvPr/>
          </p:nvCxnSpPr>
          <p:spPr>
            <a:xfrm>
              <a:off x="8256" y="5065"/>
              <a:ext cx="1383" cy="0"/>
            </a:xfrm>
            <a:prstGeom prst="straightConnector1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9" idx="3"/>
            </p:cNvCxnSpPr>
            <p:nvPr/>
          </p:nvCxnSpPr>
          <p:spPr>
            <a:xfrm flipV="1">
              <a:off x="13228" y="5060"/>
              <a:ext cx="1362" cy="5"/>
            </a:xfrm>
            <a:prstGeom prst="straightConnector1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>
              <a:stCxn id="20" idx="0"/>
              <a:endCxn id="22" idx="3"/>
            </p:cNvCxnSpPr>
            <p:nvPr/>
          </p:nvCxnSpPr>
          <p:spPr>
            <a:xfrm rot="16200000" flipV="1">
              <a:off x="15503" y="3596"/>
              <a:ext cx="1152" cy="653"/>
            </a:xfrm>
            <a:prstGeom prst="bentConnector2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accent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神经科学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55" y="980440"/>
            <a:ext cx="11617325" cy="2489200"/>
          </a:xfrm>
        </p:spPr>
        <p:txBody>
          <a:bodyPr/>
          <a:p>
            <a:r>
              <a:t>计算机 </a:t>
            </a:r>
            <a:r>
              <a:rPr lang="en-US" altLang="zh-CN"/>
              <a:t>vs </a:t>
            </a:r>
            <a:r>
              <a:t>人脑</a:t>
            </a:r>
          </a:p>
          <a:p>
            <a:pPr lvl="1"/>
            <a:r>
              <a:rPr lang="en-US" altLang="zh-CN"/>
              <a:t>对IBM超级计算机、2008 年典型的个人计算机和人脑的可用原始计算资源的</a:t>
            </a:r>
            <a:r>
              <a:t>一</a:t>
            </a:r>
            <a:r>
              <a:rPr lang="en-US" altLang="zh-CN"/>
              <a:t>个粗略比较。</a:t>
            </a:r>
            <a:endParaRPr lang="en-US" altLang="zh-CN"/>
          </a:p>
          <a:p>
            <a:pPr lvl="1"/>
            <a:r>
              <a:rPr lang="en-US" altLang="zh-CN"/>
              <a:t>人脑的数字基本固定，而超级计算机的数字一直在以大约每5 年乘10 倍的速度增加，使之达到与人脑近似相等的程度。</a:t>
            </a:r>
            <a:endParaRPr lang="en-US" altLang="zh-CN"/>
          </a:p>
          <a:p>
            <a:pPr lvl="1"/>
            <a:r>
              <a:rPr lang="en-US" altLang="zh-CN"/>
              <a:t>个人计算机在除周波时间以外的所有数字上都要落后</a:t>
            </a:r>
            <a: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3469640"/>
            <a:ext cx="1102614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神经科学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55" y="980440"/>
            <a:ext cx="6356350" cy="818515"/>
          </a:xfrm>
        </p:spPr>
        <p:txBody>
          <a:bodyPr/>
          <a:p>
            <a:r>
              <a:t>计算机 </a:t>
            </a:r>
            <a:r>
              <a:rPr lang="en-US" altLang="zh-CN"/>
              <a:t>vs </a:t>
            </a:r>
            <a:r>
              <a:t>人脑</a:t>
            </a:r>
          </a:p>
          <a:p>
            <a:pPr lvl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9395" y="980440"/>
            <a:ext cx="4876800" cy="5509260"/>
          </a:xfrm>
          <a:prstGeom prst="rect">
            <a:avLst/>
          </a:prstGeom>
        </p:spPr>
      </p:pic>
      <p:pic>
        <p:nvPicPr>
          <p:cNvPr id="7" name="图片 6" descr="905e37dfb0331b69fdc2da69fb47ac8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640840"/>
            <a:ext cx="4784725" cy="4784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课件模板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黑体-Fei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333333"/>
        </a:dk1>
        <a:lt1>
          <a:srgbClr val="FFFFFF"/>
        </a:lt1>
        <a:dk2>
          <a:srgbClr val="808080"/>
        </a:dk2>
        <a:lt2>
          <a:srgbClr val="003366"/>
        </a:lt2>
        <a:accent1>
          <a:srgbClr val="6699FF"/>
        </a:accent1>
        <a:accent2>
          <a:srgbClr val="990000"/>
        </a:accent2>
        <a:accent3>
          <a:srgbClr val="FFFFFF"/>
        </a:accent3>
        <a:accent4>
          <a:srgbClr val="2A2A2A"/>
        </a:accent4>
        <a:accent5>
          <a:srgbClr val="B8CAFF"/>
        </a:accent5>
        <a:accent6>
          <a:srgbClr val="8A0000"/>
        </a:accent6>
        <a:hlink>
          <a:srgbClr val="0066C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CC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E2FF"/>
        </a:accent5>
        <a:accent6>
          <a:srgbClr val="2D5CE7"/>
        </a:accent6>
        <a:hlink>
          <a:srgbClr val="FFCC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5CE7"/>
        </a:accent6>
        <a:hlink>
          <a:srgbClr val="0099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5CE7"/>
        </a:accent6>
        <a:hlink>
          <a:srgbClr val="FF99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66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5CE7"/>
        </a:accent6>
        <a:hlink>
          <a:srgbClr val="99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WPS 演示</Application>
  <PresentationFormat>宽屏</PresentationFormat>
  <Paragraphs>115</Paragraphs>
  <Slides>15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思源宋体 CN</vt:lpstr>
      <vt:lpstr>隶书</vt:lpstr>
      <vt:lpstr>华文中宋</vt:lpstr>
      <vt:lpstr>逐浪古藉大字库</vt:lpstr>
      <vt:lpstr>Times New Roman</vt:lpstr>
      <vt:lpstr>汉仪小隶书简</vt:lpstr>
      <vt:lpstr>Bookman Old Style</vt:lpstr>
      <vt:lpstr>黑体</vt:lpstr>
      <vt:lpstr>思源宋体</vt:lpstr>
      <vt:lpstr>Arial Unicode MS</vt:lpstr>
      <vt:lpstr>课件模板</vt:lpstr>
      <vt:lpstr>人工智能发展简史</vt:lpstr>
      <vt:lpstr>PowerPoint 演示文稿</vt:lpstr>
      <vt:lpstr>什么是人工智能</vt:lpstr>
      <vt:lpstr>什么是人工智能</vt:lpstr>
      <vt:lpstr>PowerPoint 演示文稿</vt:lpstr>
      <vt:lpstr>PowerPoint 演示文稿</vt:lpstr>
      <vt:lpstr>PowerPoint 演示文稿</vt:lpstr>
      <vt:lpstr>计算机工程</vt:lpstr>
      <vt:lpstr>计算机工程</vt:lpstr>
      <vt:lpstr>PowerPoint 演示文稿</vt:lpstr>
      <vt:lpstr>PowerPoint 演示文稿</vt:lpstr>
      <vt:lpstr>经济学</vt:lpstr>
      <vt:lpstr>PowerPoint 演示文稿</vt:lpstr>
      <vt:lpstr>参考资料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 Gao</dc:creator>
  <cp:lastModifiedBy>fei</cp:lastModifiedBy>
  <cp:revision>972</cp:revision>
  <cp:lastPrinted>2017-11-03T02:59:00Z</cp:lastPrinted>
  <dcterms:created xsi:type="dcterms:W3CDTF">2018-03-19T02:53:00Z</dcterms:created>
  <dcterms:modified xsi:type="dcterms:W3CDTF">2020-03-10T14:23:54Z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